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notesMasterIdLst>
    <p:notesMasterId r:id="rId19"/>
  </p:notesMasterIdLst>
  <p:sldIdLst>
    <p:sldId id="270" r:id="rId2"/>
    <p:sldId id="257" r:id="rId3"/>
    <p:sldId id="279" r:id="rId4"/>
    <p:sldId id="256" r:id="rId5"/>
    <p:sldId id="258" r:id="rId6"/>
    <p:sldId id="259" r:id="rId7"/>
    <p:sldId id="261" r:id="rId8"/>
    <p:sldId id="263" r:id="rId9"/>
    <p:sldId id="271" r:id="rId10"/>
    <p:sldId id="267" r:id="rId11"/>
    <p:sldId id="266" r:id="rId12"/>
    <p:sldId id="268" r:id="rId13"/>
    <p:sldId id="275" r:id="rId14"/>
    <p:sldId id="281" r:id="rId15"/>
    <p:sldId id="277" r:id="rId16"/>
    <p:sldId id="280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s Cala, Shannon" initials="WCS" lastIdx="1" clrIdx="0">
    <p:extLst>
      <p:ext uri="{19B8F6BF-5375-455C-9EA6-DF929625EA0E}">
        <p15:presenceInfo xmlns:p15="http://schemas.microsoft.com/office/powerpoint/2012/main" userId="S::CB5601@mt.gov::110fdad7-d541-4f2f-aba4-6616c99ebc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8" y="15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3DF160-1B24-47D9-A132-B7DD357BECF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E7300C6-4C19-4802-B1EF-2062FE7CEA94}">
      <dgm:prSet/>
      <dgm:spPr/>
      <dgm:t>
        <a:bodyPr/>
        <a:lstStyle/>
        <a:p>
          <a:r>
            <a:rPr lang="en-US"/>
            <a:t>After completion of the CSM;</a:t>
          </a:r>
        </a:p>
      </dgm:t>
    </dgm:pt>
    <dgm:pt modelId="{C0A7DF28-5ADF-49C0-B93D-8B3E1DC3111D}" type="parTrans" cxnId="{F86918DA-E6B2-45D2-BB86-EA51D31FDDE1}">
      <dgm:prSet/>
      <dgm:spPr/>
      <dgm:t>
        <a:bodyPr/>
        <a:lstStyle/>
        <a:p>
          <a:endParaRPr lang="en-US"/>
        </a:p>
      </dgm:t>
    </dgm:pt>
    <dgm:pt modelId="{78D8A1C4-A8FA-4C63-963D-A5C3A98B9F22}" type="sibTrans" cxnId="{F86918DA-E6B2-45D2-BB86-EA51D31FDDE1}">
      <dgm:prSet/>
      <dgm:spPr/>
      <dgm:t>
        <a:bodyPr/>
        <a:lstStyle/>
        <a:p>
          <a:endParaRPr lang="en-US"/>
        </a:p>
      </dgm:t>
    </dgm:pt>
    <dgm:pt modelId="{6A6A7364-9732-44BC-90AF-FECFF92AE316}">
      <dgm:prSet/>
      <dgm:spPr/>
      <dgm:t>
        <a:bodyPr/>
        <a:lstStyle/>
        <a:p>
          <a:r>
            <a:rPr lang="en-US"/>
            <a:t>And, in the absence of any precluding factors and preferential pathways;</a:t>
          </a:r>
        </a:p>
      </dgm:t>
    </dgm:pt>
    <dgm:pt modelId="{4065B44B-CD07-451A-A871-AB1F8C897166}" type="parTrans" cxnId="{1631C25A-56B8-48AF-BD60-AB07F8C0B1A0}">
      <dgm:prSet/>
      <dgm:spPr/>
      <dgm:t>
        <a:bodyPr/>
        <a:lstStyle/>
        <a:p>
          <a:endParaRPr lang="en-US"/>
        </a:p>
      </dgm:t>
    </dgm:pt>
    <dgm:pt modelId="{513A2EEF-6E3A-4DA8-B925-109509E17DB0}" type="sibTrans" cxnId="{1631C25A-56B8-48AF-BD60-AB07F8C0B1A0}">
      <dgm:prSet/>
      <dgm:spPr/>
      <dgm:t>
        <a:bodyPr/>
        <a:lstStyle/>
        <a:p>
          <a:endParaRPr lang="en-US"/>
        </a:p>
      </dgm:t>
    </dgm:pt>
    <dgm:pt modelId="{D193AB3B-F4AD-455B-A83E-E1764DC7828B}">
      <dgm:prSet/>
      <dgm:spPr/>
      <dgm:t>
        <a:bodyPr/>
        <a:lstStyle/>
        <a:p>
          <a:r>
            <a:rPr lang="en-US" dirty="0"/>
            <a:t>Determine if any buildings are within 30 lateral feet of contaminated soil and/or groundwater.</a:t>
          </a:r>
        </a:p>
      </dgm:t>
    </dgm:pt>
    <dgm:pt modelId="{E5F39FD0-BC60-41EC-82D9-964294CC6F22}" type="parTrans" cxnId="{37037570-5363-4CB1-BFA2-122F81FBB308}">
      <dgm:prSet/>
      <dgm:spPr/>
      <dgm:t>
        <a:bodyPr/>
        <a:lstStyle/>
        <a:p>
          <a:endParaRPr lang="en-US"/>
        </a:p>
      </dgm:t>
    </dgm:pt>
    <dgm:pt modelId="{46CB84B8-558E-4F2E-A3D3-E54023F144AC}" type="sibTrans" cxnId="{37037570-5363-4CB1-BFA2-122F81FBB308}">
      <dgm:prSet/>
      <dgm:spPr/>
      <dgm:t>
        <a:bodyPr/>
        <a:lstStyle/>
        <a:p>
          <a:endParaRPr lang="en-US"/>
        </a:p>
      </dgm:t>
    </dgm:pt>
    <dgm:pt modelId="{CC9FDCE8-219C-4B9C-BE87-398BB80C2B8A}">
      <dgm:prSet/>
      <dgm:spPr/>
      <dgm:t>
        <a:bodyPr/>
        <a:lstStyle/>
        <a:p>
          <a:r>
            <a:rPr lang="en-US" dirty="0"/>
            <a:t>If no buildings within 30 lateral feet, the PVI pathway can be determined incomplete and no further PVI analysis is necessary. </a:t>
          </a:r>
        </a:p>
      </dgm:t>
    </dgm:pt>
    <dgm:pt modelId="{9DC60C01-C6CA-4DA4-817D-2CFF727BA8C4}" type="parTrans" cxnId="{C2C436D7-7884-46AE-83BB-A0820153905D}">
      <dgm:prSet/>
      <dgm:spPr/>
      <dgm:t>
        <a:bodyPr/>
        <a:lstStyle/>
        <a:p>
          <a:endParaRPr lang="en-US"/>
        </a:p>
      </dgm:t>
    </dgm:pt>
    <dgm:pt modelId="{3881F718-CB64-4604-A61C-DFA5DDCE3B5F}" type="sibTrans" cxnId="{C2C436D7-7884-46AE-83BB-A0820153905D}">
      <dgm:prSet/>
      <dgm:spPr/>
      <dgm:t>
        <a:bodyPr/>
        <a:lstStyle/>
        <a:p>
          <a:endParaRPr lang="en-US"/>
        </a:p>
      </dgm:t>
    </dgm:pt>
    <dgm:pt modelId="{D66E0C32-C305-4DE0-8D51-37F89549E613}" type="pres">
      <dgm:prSet presAssocID="{2F3DF160-1B24-47D9-A132-B7DD357BECFD}" presName="root" presStyleCnt="0">
        <dgm:presLayoutVars>
          <dgm:dir/>
          <dgm:resizeHandles val="exact"/>
        </dgm:presLayoutVars>
      </dgm:prSet>
      <dgm:spPr/>
    </dgm:pt>
    <dgm:pt modelId="{AA2E47CD-2DAC-49CA-A2E9-3411090811E6}" type="pres">
      <dgm:prSet presAssocID="{4E7300C6-4C19-4802-B1EF-2062FE7CEA94}" presName="compNode" presStyleCnt="0"/>
      <dgm:spPr/>
    </dgm:pt>
    <dgm:pt modelId="{29A0DC9C-2E58-4F3C-9182-69803857B452}" type="pres">
      <dgm:prSet presAssocID="{4E7300C6-4C19-4802-B1EF-2062FE7CEA94}" presName="bgRect" presStyleLbl="bgShp" presStyleIdx="0" presStyleCnt="4"/>
      <dgm:spPr/>
    </dgm:pt>
    <dgm:pt modelId="{7431DF73-286D-4789-BB5C-1A50B3245430}" type="pres">
      <dgm:prSet presAssocID="{4E7300C6-4C19-4802-B1EF-2062FE7CEA9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CE03C8B-FEB5-4527-B995-872DC6E17304}" type="pres">
      <dgm:prSet presAssocID="{4E7300C6-4C19-4802-B1EF-2062FE7CEA94}" presName="spaceRect" presStyleCnt="0"/>
      <dgm:spPr/>
    </dgm:pt>
    <dgm:pt modelId="{A4916BC2-F921-43D0-9EB1-3929508922F2}" type="pres">
      <dgm:prSet presAssocID="{4E7300C6-4C19-4802-B1EF-2062FE7CEA94}" presName="parTx" presStyleLbl="revTx" presStyleIdx="0" presStyleCnt="4">
        <dgm:presLayoutVars>
          <dgm:chMax val="0"/>
          <dgm:chPref val="0"/>
        </dgm:presLayoutVars>
      </dgm:prSet>
      <dgm:spPr/>
    </dgm:pt>
    <dgm:pt modelId="{E1720750-3A9E-4A55-A37A-FCE38B722436}" type="pres">
      <dgm:prSet presAssocID="{78D8A1C4-A8FA-4C63-963D-A5C3A98B9F22}" presName="sibTrans" presStyleCnt="0"/>
      <dgm:spPr/>
    </dgm:pt>
    <dgm:pt modelId="{2D3B12A2-3207-42FA-A4FB-CD84E57054B4}" type="pres">
      <dgm:prSet presAssocID="{6A6A7364-9732-44BC-90AF-FECFF92AE316}" presName="compNode" presStyleCnt="0"/>
      <dgm:spPr/>
    </dgm:pt>
    <dgm:pt modelId="{0297E36A-67A3-486C-AD03-57CFCD9D3CE9}" type="pres">
      <dgm:prSet presAssocID="{6A6A7364-9732-44BC-90AF-FECFF92AE316}" presName="bgRect" presStyleLbl="bgShp" presStyleIdx="1" presStyleCnt="4"/>
      <dgm:spPr/>
    </dgm:pt>
    <dgm:pt modelId="{5B4AEF61-87FC-4699-BDB5-213873D1B369}" type="pres">
      <dgm:prSet presAssocID="{6A6A7364-9732-44BC-90AF-FECFF92AE31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CCC8DE00-B2E0-4456-810C-8EFFE5024659}" type="pres">
      <dgm:prSet presAssocID="{6A6A7364-9732-44BC-90AF-FECFF92AE316}" presName="spaceRect" presStyleCnt="0"/>
      <dgm:spPr/>
    </dgm:pt>
    <dgm:pt modelId="{68214A49-9B5E-47EF-8593-6CFD6395A730}" type="pres">
      <dgm:prSet presAssocID="{6A6A7364-9732-44BC-90AF-FECFF92AE316}" presName="parTx" presStyleLbl="revTx" presStyleIdx="1" presStyleCnt="4">
        <dgm:presLayoutVars>
          <dgm:chMax val="0"/>
          <dgm:chPref val="0"/>
        </dgm:presLayoutVars>
      </dgm:prSet>
      <dgm:spPr/>
    </dgm:pt>
    <dgm:pt modelId="{494DF2A2-0EBB-4A0C-91B4-72B0EACEFF8E}" type="pres">
      <dgm:prSet presAssocID="{513A2EEF-6E3A-4DA8-B925-109509E17DB0}" presName="sibTrans" presStyleCnt="0"/>
      <dgm:spPr/>
    </dgm:pt>
    <dgm:pt modelId="{5410180C-D4C7-4ED3-A0E8-21B3BBF9B59C}" type="pres">
      <dgm:prSet presAssocID="{D193AB3B-F4AD-455B-A83E-E1764DC7828B}" presName="compNode" presStyleCnt="0"/>
      <dgm:spPr/>
    </dgm:pt>
    <dgm:pt modelId="{E3A2652D-B05E-4468-BFEE-AEA0F72D80B7}" type="pres">
      <dgm:prSet presAssocID="{D193AB3B-F4AD-455B-A83E-E1764DC7828B}" presName="bgRect" presStyleLbl="bgShp" presStyleIdx="2" presStyleCnt="4"/>
      <dgm:spPr/>
    </dgm:pt>
    <dgm:pt modelId="{D4AD93AE-FF80-4634-A21F-D8D746781F78}" type="pres">
      <dgm:prSet presAssocID="{D193AB3B-F4AD-455B-A83E-E1764DC7828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dge scene"/>
        </a:ext>
      </dgm:extLst>
    </dgm:pt>
    <dgm:pt modelId="{B713C779-6C13-47BB-8E58-F766CF82B6E6}" type="pres">
      <dgm:prSet presAssocID="{D193AB3B-F4AD-455B-A83E-E1764DC7828B}" presName="spaceRect" presStyleCnt="0"/>
      <dgm:spPr/>
    </dgm:pt>
    <dgm:pt modelId="{68CA586B-18AC-45FD-BA31-C2824E3640A3}" type="pres">
      <dgm:prSet presAssocID="{D193AB3B-F4AD-455B-A83E-E1764DC7828B}" presName="parTx" presStyleLbl="revTx" presStyleIdx="2" presStyleCnt="4">
        <dgm:presLayoutVars>
          <dgm:chMax val="0"/>
          <dgm:chPref val="0"/>
        </dgm:presLayoutVars>
      </dgm:prSet>
      <dgm:spPr/>
    </dgm:pt>
    <dgm:pt modelId="{11AC5542-C425-4A4D-AAEC-0719B47819F6}" type="pres">
      <dgm:prSet presAssocID="{46CB84B8-558E-4F2E-A3D3-E54023F144AC}" presName="sibTrans" presStyleCnt="0"/>
      <dgm:spPr/>
    </dgm:pt>
    <dgm:pt modelId="{C9F0F4FA-EC42-4904-A89F-EBE49C96CEDB}" type="pres">
      <dgm:prSet presAssocID="{CC9FDCE8-219C-4B9C-BE87-398BB80C2B8A}" presName="compNode" presStyleCnt="0"/>
      <dgm:spPr/>
    </dgm:pt>
    <dgm:pt modelId="{F9FE0729-3402-48D8-9F98-8A3DDFD7FF6A}" type="pres">
      <dgm:prSet presAssocID="{CC9FDCE8-219C-4B9C-BE87-398BB80C2B8A}" presName="bgRect" presStyleLbl="bgShp" presStyleIdx="3" presStyleCnt="4"/>
      <dgm:spPr/>
    </dgm:pt>
    <dgm:pt modelId="{E2DFE58A-A8EC-4FF9-B162-8D794B47613F}" type="pres">
      <dgm:prSet presAssocID="{CC9FDCE8-219C-4B9C-BE87-398BB80C2B8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: Slight curve"/>
        </a:ext>
      </dgm:extLst>
    </dgm:pt>
    <dgm:pt modelId="{69BA0122-9C9B-4C8B-A507-289342CEE3BF}" type="pres">
      <dgm:prSet presAssocID="{CC9FDCE8-219C-4B9C-BE87-398BB80C2B8A}" presName="spaceRect" presStyleCnt="0"/>
      <dgm:spPr/>
    </dgm:pt>
    <dgm:pt modelId="{A49E4DE3-EB45-4AAF-8BCB-AD3F6BE7C341}" type="pres">
      <dgm:prSet presAssocID="{CC9FDCE8-219C-4B9C-BE87-398BB80C2B8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7037570-5363-4CB1-BFA2-122F81FBB308}" srcId="{2F3DF160-1B24-47D9-A132-B7DD357BECFD}" destId="{D193AB3B-F4AD-455B-A83E-E1764DC7828B}" srcOrd="2" destOrd="0" parTransId="{E5F39FD0-BC60-41EC-82D9-964294CC6F22}" sibTransId="{46CB84B8-558E-4F2E-A3D3-E54023F144AC}"/>
    <dgm:cxn modelId="{50DDAD76-E816-4360-88E0-C9236E6D1648}" type="presOf" srcId="{D193AB3B-F4AD-455B-A83E-E1764DC7828B}" destId="{68CA586B-18AC-45FD-BA31-C2824E3640A3}" srcOrd="0" destOrd="0" presId="urn:microsoft.com/office/officeart/2018/2/layout/IconVerticalSolidList"/>
    <dgm:cxn modelId="{95CA2D57-41FB-43CD-8932-4C36521323A7}" type="presOf" srcId="{6A6A7364-9732-44BC-90AF-FECFF92AE316}" destId="{68214A49-9B5E-47EF-8593-6CFD6395A730}" srcOrd="0" destOrd="0" presId="urn:microsoft.com/office/officeart/2018/2/layout/IconVerticalSolidList"/>
    <dgm:cxn modelId="{89F83259-2566-49E0-8A14-672B1D914E88}" type="presOf" srcId="{2F3DF160-1B24-47D9-A132-B7DD357BECFD}" destId="{D66E0C32-C305-4DE0-8D51-37F89549E613}" srcOrd="0" destOrd="0" presId="urn:microsoft.com/office/officeart/2018/2/layout/IconVerticalSolidList"/>
    <dgm:cxn modelId="{1631C25A-56B8-48AF-BD60-AB07F8C0B1A0}" srcId="{2F3DF160-1B24-47D9-A132-B7DD357BECFD}" destId="{6A6A7364-9732-44BC-90AF-FECFF92AE316}" srcOrd="1" destOrd="0" parTransId="{4065B44B-CD07-451A-A871-AB1F8C897166}" sibTransId="{513A2EEF-6E3A-4DA8-B925-109509E17DB0}"/>
    <dgm:cxn modelId="{1B2E21BE-F513-487C-8D7B-435A683D4AB6}" type="presOf" srcId="{4E7300C6-4C19-4802-B1EF-2062FE7CEA94}" destId="{A4916BC2-F921-43D0-9EB1-3929508922F2}" srcOrd="0" destOrd="0" presId="urn:microsoft.com/office/officeart/2018/2/layout/IconVerticalSolidList"/>
    <dgm:cxn modelId="{C2C436D7-7884-46AE-83BB-A0820153905D}" srcId="{2F3DF160-1B24-47D9-A132-B7DD357BECFD}" destId="{CC9FDCE8-219C-4B9C-BE87-398BB80C2B8A}" srcOrd="3" destOrd="0" parTransId="{9DC60C01-C6CA-4DA4-817D-2CFF727BA8C4}" sibTransId="{3881F718-CB64-4604-A61C-DFA5DDCE3B5F}"/>
    <dgm:cxn modelId="{F86918DA-E6B2-45D2-BB86-EA51D31FDDE1}" srcId="{2F3DF160-1B24-47D9-A132-B7DD357BECFD}" destId="{4E7300C6-4C19-4802-B1EF-2062FE7CEA94}" srcOrd="0" destOrd="0" parTransId="{C0A7DF28-5ADF-49C0-B93D-8B3E1DC3111D}" sibTransId="{78D8A1C4-A8FA-4C63-963D-A5C3A98B9F22}"/>
    <dgm:cxn modelId="{F81E58FD-DF02-4BC8-8870-32B2C3025CF7}" type="presOf" srcId="{CC9FDCE8-219C-4B9C-BE87-398BB80C2B8A}" destId="{A49E4DE3-EB45-4AAF-8BCB-AD3F6BE7C341}" srcOrd="0" destOrd="0" presId="urn:microsoft.com/office/officeart/2018/2/layout/IconVerticalSolidList"/>
    <dgm:cxn modelId="{0BE1D57F-54B4-46B7-961F-2735FAC6AC81}" type="presParOf" srcId="{D66E0C32-C305-4DE0-8D51-37F89549E613}" destId="{AA2E47CD-2DAC-49CA-A2E9-3411090811E6}" srcOrd="0" destOrd="0" presId="urn:microsoft.com/office/officeart/2018/2/layout/IconVerticalSolidList"/>
    <dgm:cxn modelId="{53B92AF2-9661-4EA3-A724-0A8E410DF4FD}" type="presParOf" srcId="{AA2E47CD-2DAC-49CA-A2E9-3411090811E6}" destId="{29A0DC9C-2E58-4F3C-9182-69803857B452}" srcOrd="0" destOrd="0" presId="urn:microsoft.com/office/officeart/2018/2/layout/IconVerticalSolidList"/>
    <dgm:cxn modelId="{50F3482C-CCA6-4992-8CD1-39EF07834DB5}" type="presParOf" srcId="{AA2E47CD-2DAC-49CA-A2E9-3411090811E6}" destId="{7431DF73-286D-4789-BB5C-1A50B3245430}" srcOrd="1" destOrd="0" presId="urn:microsoft.com/office/officeart/2018/2/layout/IconVerticalSolidList"/>
    <dgm:cxn modelId="{D0F602DE-096D-4810-992F-167B3DEAF16E}" type="presParOf" srcId="{AA2E47CD-2DAC-49CA-A2E9-3411090811E6}" destId="{4CE03C8B-FEB5-4527-B995-872DC6E17304}" srcOrd="2" destOrd="0" presId="urn:microsoft.com/office/officeart/2018/2/layout/IconVerticalSolidList"/>
    <dgm:cxn modelId="{03F1C8E1-5B56-41AF-A624-92C3D2511884}" type="presParOf" srcId="{AA2E47CD-2DAC-49CA-A2E9-3411090811E6}" destId="{A4916BC2-F921-43D0-9EB1-3929508922F2}" srcOrd="3" destOrd="0" presId="urn:microsoft.com/office/officeart/2018/2/layout/IconVerticalSolidList"/>
    <dgm:cxn modelId="{66ABB966-7662-4390-B54F-1784C239560A}" type="presParOf" srcId="{D66E0C32-C305-4DE0-8D51-37F89549E613}" destId="{E1720750-3A9E-4A55-A37A-FCE38B722436}" srcOrd="1" destOrd="0" presId="urn:microsoft.com/office/officeart/2018/2/layout/IconVerticalSolidList"/>
    <dgm:cxn modelId="{734A4DBB-C759-4EF7-A52C-0D5724398972}" type="presParOf" srcId="{D66E0C32-C305-4DE0-8D51-37F89549E613}" destId="{2D3B12A2-3207-42FA-A4FB-CD84E57054B4}" srcOrd="2" destOrd="0" presId="urn:microsoft.com/office/officeart/2018/2/layout/IconVerticalSolidList"/>
    <dgm:cxn modelId="{B75C130B-8041-4AD7-A93A-60CD30B73088}" type="presParOf" srcId="{2D3B12A2-3207-42FA-A4FB-CD84E57054B4}" destId="{0297E36A-67A3-486C-AD03-57CFCD9D3CE9}" srcOrd="0" destOrd="0" presId="urn:microsoft.com/office/officeart/2018/2/layout/IconVerticalSolidList"/>
    <dgm:cxn modelId="{9F421306-4F5E-42F8-BA53-7FD454EC15B0}" type="presParOf" srcId="{2D3B12A2-3207-42FA-A4FB-CD84E57054B4}" destId="{5B4AEF61-87FC-4699-BDB5-213873D1B369}" srcOrd="1" destOrd="0" presId="urn:microsoft.com/office/officeart/2018/2/layout/IconVerticalSolidList"/>
    <dgm:cxn modelId="{D8D03CFF-3A78-4E04-AF2D-F43BE814E12F}" type="presParOf" srcId="{2D3B12A2-3207-42FA-A4FB-CD84E57054B4}" destId="{CCC8DE00-B2E0-4456-810C-8EFFE5024659}" srcOrd="2" destOrd="0" presId="urn:microsoft.com/office/officeart/2018/2/layout/IconVerticalSolidList"/>
    <dgm:cxn modelId="{3D51CD09-0C84-4457-9243-A8DF42015220}" type="presParOf" srcId="{2D3B12A2-3207-42FA-A4FB-CD84E57054B4}" destId="{68214A49-9B5E-47EF-8593-6CFD6395A730}" srcOrd="3" destOrd="0" presId="urn:microsoft.com/office/officeart/2018/2/layout/IconVerticalSolidList"/>
    <dgm:cxn modelId="{6319D0C9-A80E-4073-87B3-0792BD7FDCEA}" type="presParOf" srcId="{D66E0C32-C305-4DE0-8D51-37F89549E613}" destId="{494DF2A2-0EBB-4A0C-91B4-72B0EACEFF8E}" srcOrd="3" destOrd="0" presId="urn:microsoft.com/office/officeart/2018/2/layout/IconVerticalSolidList"/>
    <dgm:cxn modelId="{72354C63-5ADB-43C9-A90F-D781B106C8F5}" type="presParOf" srcId="{D66E0C32-C305-4DE0-8D51-37F89549E613}" destId="{5410180C-D4C7-4ED3-A0E8-21B3BBF9B59C}" srcOrd="4" destOrd="0" presId="urn:microsoft.com/office/officeart/2018/2/layout/IconVerticalSolidList"/>
    <dgm:cxn modelId="{303011D8-35BC-4615-AE22-D1ABA09CE875}" type="presParOf" srcId="{5410180C-D4C7-4ED3-A0E8-21B3BBF9B59C}" destId="{E3A2652D-B05E-4468-BFEE-AEA0F72D80B7}" srcOrd="0" destOrd="0" presId="urn:microsoft.com/office/officeart/2018/2/layout/IconVerticalSolidList"/>
    <dgm:cxn modelId="{2CBC98D3-D822-41C9-8105-E2C5D37C1B62}" type="presParOf" srcId="{5410180C-D4C7-4ED3-A0E8-21B3BBF9B59C}" destId="{D4AD93AE-FF80-4634-A21F-D8D746781F78}" srcOrd="1" destOrd="0" presId="urn:microsoft.com/office/officeart/2018/2/layout/IconVerticalSolidList"/>
    <dgm:cxn modelId="{BC4D781E-BD34-4313-B8A3-F542F4555822}" type="presParOf" srcId="{5410180C-D4C7-4ED3-A0E8-21B3BBF9B59C}" destId="{B713C779-6C13-47BB-8E58-F766CF82B6E6}" srcOrd="2" destOrd="0" presId="urn:microsoft.com/office/officeart/2018/2/layout/IconVerticalSolidList"/>
    <dgm:cxn modelId="{2094FF66-DBF8-44E7-93B7-869D15D22716}" type="presParOf" srcId="{5410180C-D4C7-4ED3-A0E8-21B3BBF9B59C}" destId="{68CA586B-18AC-45FD-BA31-C2824E3640A3}" srcOrd="3" destOrd="0" presId="urn:microsoft.com/office/officeart/2018/2/layout/IconVerticalSolidList"/>
    <dgm:cxn modelId="{3F618C9A-E5CA-4B22-A7B8-5270F5FBE27B}" type="presParOf" srcId="{D66E0C32-C305-4DE0-8D51-37F89549E613}" destId="{11AC5542-C425-4A4D-AAEC-0719B47819F6}" srcOrd="5" destOrd="0" presId="urn:microsoft.com/office/officeart/2018/2/layout/IconVerticalSolidList"/>
    <dgm:cxn modelId="{7DC3C905-21DA-4ED3-A6B4-D52E2381D8EE}" type="presParOf" srcId="{D66E0C32-C305-4DE0-8D51-37F89549E613}" destId="{C9F0F4FA-EC42-4904-A89F-EBE49C96CEDB}" srcOrd="6" destOrd="0" presId="urn:microsoft.com/office/officeart/2018/2/layout/IconVerticalSolidList"/>
    <dgm:cxn modelId="{FF4C3D70-6EFA-47B9-BEC6-09E468349C29}" type="presParOf" srcId="{C9F0F4FA-EC42-4904-A89F-EBE49C96CEDB}" destId="{F9FE0729-3402-48D8-9F98-8A3DDFD7FF6A}" srcOrd="0" destOrd="0" presId="urn:microsoft.com/office/officeart/2018/2/layout/IconVerticalSolidList"/>
    <dgm:cxn modelId="{563F7960-244B-4472-83FD-F6401ED93C56}" type="presParOf" srcId="{C9F0F4FA-EC42-4904-A89F-EBE49C96CEDB}" destId="{E2DFE58A-A8EC-4FF9-B162-8D794B47613F}" srcOrd="1" destOrd="0" presId="urn:microsoft.com/office/officeart/2018/2/layout/IconVerticalSolidList"/>
    <dgm:cxn modelId="{6689C238-7B99-4001-9FEF-F5A8FFE6F41C}" type="presParOf" srcId="{C9F0F4FA-EC42-4904-A89F-EBE49C96CEDB}" destId="{69BA0122-9C9B-4C8B-A507-289342CEE3BF}" srcOrd="2" destOrd="0" presId="urn:microsoft.com/office/officeart/2018/2/layout/IconVerticalSolidList"/>
    <dgm:cxn modelId="{7A70686B-6107-4F58-B651-C675AA01E676}" type="presParOf" srcId="{C9F0F4FA-EC42-4904-A89F-EBE49C96CEDB}" destId="{A49E4DE3-EB45-4AAF-8BCB-AD3F6BE7C34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B96176-811B-4FD4-B024-95EF258EB32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1F88F45-B586-4405-BAE2-991F6873C1C8}">
      <dgm:prSet/>
      <dgm:spPr/>
      <dgm:t>
        <a:bodyPr/>
        <a:lstStyle/>
        <a:p>
          <a:r>
            <a:rPr lang="en-US"/>
            <a:t>When the PVI pathway does not screen out…</a:t>
          </a:r>
          <a:endParaRPr lang="en-US" dirty="0"/>
        </a:p>
      </dgm:t>
    </dgm:pt>
    <dgm:pt modelId="{71012A0A-924F-476A-BD5E-B889603ED7EE}" type="parTrans" cxnId="{546A4848-8DA9-4592-B88A-5510D14834E9}">
      <dgm:prSet/>
      <dgm:spPr/>
      <dgm:t>
        <a:bodyPr/>
        <a:lstStyle/>
        <a:p>
          <a:endParaRPr lang="en-US"/>
        </a:p>
      </dgm:t>
    </dgm:pt>
    <dgm:pt modelId="{4CDC412F-6B5D-421D-852F-58CFAF6A650B}" type="sibTrans" cxnId="{546A4848-8DA9-4592-B88A-5510D14834E9}">
      <dgm:prSet/>
      <dgm:spPr/>
      <dgm:t>
        <a:bodyPr/>
        <a:lstStyle/>
        <a:p>
          <a:endParaRPr lang="en-US"/>
        </a:p>
      </dgm:t>
    </dgm:pt>
    <dgm:pt modelId="{BF991FFC-C7B0-4E27-BD04-09C81A7721B7}">
      <dgm:prSet/>
      <dgm:spPr/>
      <dgm:t>
        <a:bodyPr/>
        <a:lstStyle/>
        <a:p>
          <a:r>
            <a:rPr lang="en-US" dirty="0"/>
            <a:t>Mitigation?!</a:t>
          </a:r>
        </a:p>
        <a:p>
          <a:r>
            <a:rPr lang="en-US" dirty="0"/>
            <a:t>Sampling – Phased Approach.</a:t>
          </a:r>
        </a:p>
      </dgm:t>
    </dgm:pt>
    <dgm:pt modelId="{BE2B026F-30AC-4785-A420-A9DCB00C00CC}" type="parTrans" cxnId="{CC9962FD-B3D4-47FA-AED0-2C402F77BE6C}">
      <dgm:prSet/>
      <dgm:spPr/>
      <dgm:t>
        <a:bodyPr/>
        <a:lstStyle/>
        <a:p>
          <a:endParaRPr lang="en-US"/>
        </a:p>
      </dgm:t>
    </dgm:pt>
    <dgm:pt modelId="{998EAC83-F927-4529-8B85-2AA7520216F4}" type="sibTrans" cxnId="{CC9962FD-B3D4-47FA-AED0-2C402F77BE6C}">
      <dgm:prSet/>
      <dgm:spPr/>
      <dgm:t>
        <a:bodyPr/>
        <a:lstStyle/>
        <a:p>
          <a:endParaRPr lang="en-US"/>
        </a:p>
      </dgm:t>
    </dgm:pt>
    <dgm:pt modelId="{1924215D-FADE-467E-9CC4-03902D3ED3FF}" type="pres">
      <dgm:prSet presAssocID="{59B96176-811B-4FD4-B024-95EF258EB32F}" presName="vert0" presStyleCnt="0">
        <dgm:presLayoutVars>
          <dgm:dir/>
          <dgm:animOne val="branch"/>
          <dgm:animLvl val="lvl"/>
        </dgm:presLayoutVars>
      </dgm:prSet>
      <dgm:spPr/>
    </dgm:pt>
    <dgm:pt modelId="{C4DC7122-D58E-4ED9-A2B3-5454DA30129E}" type="pres">
      <dgm:prSet presAssocID="{A1F88F45-B586-4405-BAE2-991F6873C1C8}" presName="thickLine" presStyleLbl="alignNode1" presStyleIdx="0" presStyleCnt="2"/>
      <dgm:spPr/>
    </dgm:pt>
    <dgm:pt modelId="{C5D14E03-9C74-4916-BE8E-B751FC5C8075}" type="pres">
      <dgm:prSet presAssocID="{A1F88F45-B586-4405-BAE2-991F6873C1C8}" presName="horz1" presStyleCnt="0"/>
      <dgm:spPr/>
    </dgm:pt>
    <dgm:pt modelId="{6DA10B17-865C-4317-B844-37804416C0A9}" type="pres">
      <dgm:prSet presAssocID="{A1F88F45-B586-4405-BAE2-991F6873C1C8}" presName="tx1" presStyleLbl="revTx" presStyleIdx="0" presStyleCnt="2"/>
      <dgm:spPr/>
    </dgm:pt>
    <dgm:pt modelId="{86615584-7B89-40CB-967E-933CF8BAEAE3}" type="pres">
      <dgm:prSet presAssocID="{A1F88F45-B586-4405-BAE2-991F6873C1C8}" presName="vert1" presStyleCnt="0"/>
      <dgm:spPr/>
    </dgm:pt>
    <dgm:pt modelId="{8A3AB6DA-6792-48A3-A4F3-AC83D9D193C0}" type="pres">
      <dgm:prSet presAssocID="{BF991FFC-C7B0-4E27-BD04-09C81A7721B7}" presName="thickLine" presStyleLbl="alignNode1" presStyleIdx="1" presStyleCnt="2"/>
      <dgm:spPr/>
    </dgm:pt>
    <dgm:pt modelId="{BD45EA73-B33C-4136-AFE0-E290401E4D2A}" type="pres">
      <dgm:prSet presAssocID="{BF991FFC-C7B0-4E27-BD04-09C81A7721B7}" presName="horz1" presStyleCnt="0"/>
      <dgm:spPr/>
    </dgm:pt>
    <dgm:pt modelId="{2996AAA8-3E17-4FD8-B06A-9AD42FC8B5F2}" type="pres">
      <dgm:prSet presAssocID="{BF991FFC-C7B0-4E27-BD04-09C81A7721B7}" presName="tx1" presStyleLbl="revTx" presStyleIdx="1" presStyleCnt="2"/>
      <dgm:spPr/>
    </dgm:pt>
    <dgm:pt modelId="{3AAC154A-12C2-41BB-8C6B-7109E67F7218}" type="pres">
      <dgm:prSet presAssocID="{BF991FFC-C7B0-4E27-BD04-09C81A7721B7}" presName="vert1" presStyleCnt="0"/>
      <dgm:spPr/>
    </dgm:pt>
  </dgm:ptLst>
  <dgm:cxnLst>
    <dgm:cxn modelId="{23E36D1F-BEA2-4FF6-9406-330520E0A6AC}" type="presOf" srcId="{BF991FFC-C7B0-4E27-BD04-09C81A7721B7}" destId="{2996AAA8-3E17-4FD8-B06A-9AD42FC8B5F2}" srcOrd="0" destOrd="0" presId="urn:microsoft.com/office/officeart/2008/layout/LinedList"/>
    <dgm:cxn modelId="{4BC0853E-8619-4CC0-8007-624829A00E39}" type="presOf" srcId="{A1F88F45-B586-4405-BAE2-991F6873C1C8}" destId="{6DA10B17-865C-4317-B844-37804416C0A9}" srcOrd="0" destOrd="0" presId="urn:microsoft.com/office/officeart/2008/layout/LinedList"/>
    <dgm:cxn modelId="{546A4848-8DA9-4592-B88A-5510D14834E9}" srcId="{59B96176-811B-4FD4-B024-95EF258EB32F}" destId="{A1F88F45-B586-4405-BAE2-991F6873C1C8}" srcOrd="0" destOrd="0" parTransId="{71012A0A-924F-476A-BD5E-B889603ED7EE}" sibTransId="{4CDC412F-6B5D-421D-852F-58CFAF6A650B}"/>
    <dgm:cxn modelId="{3A24CF83-8C8F-4C56-BBFE-497F2A233248}" type="presOf" srcId="{59B96176-811B-4FD4-B024-95EF258EB32F}" destId="{1924215D-FADE-467E-9CC4-03902D3ED3FF}" srcOrd="0" destOrd="0" presId="urn:microsoft.com/office/officeart/2008/layout/LinedList"/>
    <dgm:cxn modelId="{CC9962FD-B3D4-47FA-AED0-2C402F77BE6C}" srcId="{59B96176-811B-4FD4-B024-95EF258EB32F}" destId="{BF991FFC-C7B0-4E27-BD04-09C81A7721B7}" srcOrd="1" destOrd="0" parTransId="{BE2B026F-30AC-4785-A420-A9DCB00C00CC}" sibTransId="{998EAC83-F927-4529-8B85-2AA7520216F4}"/>
    <dgm:cxn modelId="{86F8C54B-B0B2-4858-B2F0-235EC2A2B120}" type="presParOf" srcId="{1924215D-FADE-467E-9CC4-03902D3ED3FF}" destId="{C4DC7122-D58E-4ED9-A2B3-5454DA30129E}" srcOrd="0" destOrd="0" presId="urn:microsoft.com/office/officeart/2008/layout/LinedList"/>
    <dgm:cxn modelId="{5FB1824D-2E29-48BE-AE8B-7BDBAAAF334B}" type="presParOf" srcId="{1924215D-FADE-467E-9CC4-03902D3ED3FF}" destId="{C5D14E03-9C74-4916-BE8E-B751FC5C8075}" srcOrd="1" destOrd="0" presId="urn:microsoft.com/office/officeart/2008/layout/LinedList"/>
    <dgm:cxn modelId="{4C5BD4C4-BAB3-4804-BFB1-22518DEC984B}" type="presParOf" srcId="{C5D14E03-9C74-4916-BE8E-B751FC5C8075}" destId="{6DA10B17-865C-4317-B844-37804416C0A9}" srcOrd="0" destOrd="0" presId="urn:microsoft.com/office/officeart/2008/layout/LinedList"/>
    <dgm:cxn modelId="{74517D1D-69F9-4241-BBB5-0451EC1AA846}" type="presParOf" srcId="{C5D14E03-9C74-4916-BE8E-B751FC5C8075}" destId="{86615584-7B89-40CB-967E-933CF8BAEAE3}" srcOrd="1" destOrd="0" presId="urn:microsoft.com/office/officeart/2008/layout/LinedList"/>
    <dgm:cxn modelId="{23998B01-2C37-4129-8CC4-ABC637DACF90}" type="presParOf" srcId="{1924215D-FADE-467E-9CC4-03902D3ED3FF}" destId="{8A3AB6DA-6792-48A3-A4F3-AC83D9D193C0}" srcOrd="2" destOrd="0" presId="urn:microsoft.com/office/officeart/2008/layout/LinedList"/>
    <dgm:cxn modelId="{861CE48F-C9EE-4D73-846A-70908BF9B2B0}" type="presParOf" srcId="{1924215D-FADE-467E-9CC4-03902D3ED3FF}" destId="{BD45EA73-B33C-4136-AFE0-E290401E4D2A}" srcOrd="3" destOrd="0" presId="urn:microsoft.com/office/officeart/2008/layout/LinedList"/>
    <dgm:cxn modelId="{D767BB29-F1D1-4E45-A3AA-DB241F8BE95C}" type="presParOf" srcId="{BD45EA73-B33C-4136-AFE0-E290401E4D2A}" destId="{2996AAA8-3E17-4FD8-B06A-9AD42FC8B5F2}" srcOrd="0" destOrd="0" presId="urn:microsoft.com/office/officeart/2008/layout/LinedList"/>
    <dgm:cxn modelId="{AE131DB0-CCE6-4E5C-8F27-F22462C8D2F0}" type="presParOf" srcId="{BD45EA73-B33C-4136-AFE0-E290401E4D2A}" destId="{3AAC154A-12C2-41BB-8C6B-7109E67F721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0DC9C-2E58-4F3C-9182-69803857B452}">
      <dsp:nvSpPr>
        <dsp:cNvPr id="0" name=""/>
        <dsp:cNvSpPr/>
      </dsp:nvSpPr>
      <dsp:spPr>
        <a:xfrm>
          <a:off x="0" y="2284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1DF73-286D-4789-BB5C-1A50B3245430}">
      <dsp:nvSpPr>
        <dsp:cNvPr id="0" name=""/>
        <dsp:cNvSpPr/>
      </dsp:nvSpPr>
      <dsp:spPr>
        <a:xfrm>
          <a:off x="350270" y="262816"/>
          <a:ext cx="636855" cy="636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916BC2-F921-43D0-9EB1-3929508922F2}">
      <dsp:nvSpPr>
        <dsp:cNvPr id="0" name=""/>
        <dsp:cNvSpPr/>
      </dsp:nvSpPr>
      <dsp:spPr>
        <a:xfrm>
          <a:off x="1337397" y="22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After completion of the CSM;</a:t>
          </a:r>
        </a:p>
      </dsp:txBody>
      <dsp:txXfrm>
        <a:off x="1337397" y="2284"/>
        <a:ext cx="4926242" cy="1157919"/>
      </dsp:txXfrm>
    </dsp:sp>
    <dsp:sp modelId="{0297E36A-67A3-486C-AD03-57CFCD9D3CE9}">
      <dsp:nvSpPr>
        <dsp:cNvPr id="0" name=""/>
        <dsp:cNvSpPr/>
      </dsp:nvSpPr>
      <dsp:spPr>
        <a:xfrm>
          <a:off x="0" y="1449684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AEF61-87FC-4699-BDB5-213873D1B369}">
      <dsp:nvSpPr>
        <dsp:cNvPr id="0" name=""/>
        <dsp:cNvSpPr/>
      </dsp:nvSpPr>
      <dsp:spPr>
        <a:xfrm>
          <a:off x="350270" y="1710216"/>
          <a:ext cx="636855" cy="6368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14A49-9B5E-47EF-8593-6CFD6395A730}">
      <dsp:nvSpPr>
        <dsp:cNvPr id="0" name=""/>
        <dsp:cNvSpPr/>
      </dsp:nvSpPr>
      <dsp:spPr>
        <a:xfrm>
          <a:off x="1337397" y="14496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And, in the absence of any precluding factors and preferential pathways;</a:t>
          </a:r>
        </a:p>
      </dsp:txBody>
      <dsp:txXfrm>
        <a:off x="1337397" y="1449684"/>
        <a:ext cx="4926242" cy="1157919"/>
      </dsp:txXfrm>
    </dsp:sp>
    <dsp:sp modelId="{E3A2652D-B05E-4468-BFEE-AEA0F72D80B7}">
      <dsp:nvSpPr>
        <dsp:cNvPr id="0" name=""/>
        <dsp:cNvSpPr/>
      </dsp:nvSpPr>
      <dsp:spPr>
        <a:xfrm>
          <a:off x="0" y="2897083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AD93AE-FF80-4634-A21F-D8D746781F78}">
      <dsp:nvSpPr>
        <dsp:cNvPr id="0" name=""/>
        <dsp:cNvSpPr/>
      </dsp:nvSpPr>
      <dsp:spPr>
        <a:xfrm>
          <a:off x="350270" y="3157615"/>
          <a:ext cx="636855" cy="6368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A586B-18AC-45FD-BA31-C2824E3640A3}">
      <dsp:nvSpPr>
        <dsp:cNvPr id="0" name=""/>
        <dsp:cNvSpPr/>
      </dsp:nvSpPr>
      <dsp:spPr>
        <a:xfrm>
          <a:off x="1337397" y="28970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Determine if any buildings are within 30 lateral feet of contaminated soil and/or groundwater.</a:t>
          </a:r>
        </a:p>
      </dsp:txBody>
      <dsp:txXfrm>
        <a:off x="1337397" y="2897083"/>
        <a:ext cx="4926242" cy="1157919"/>
      </dsp:txXfrm>
    </dsp:sp>
    <dsp:sp modelId="{F9FE0729-3402-48D8-9F98-8A3DDFD7FF6A}">
      <dsp:nvSpPr>
        <dsp:cNvPr id="0" name=""/>
        <dsp:cNvSpPr/>
      </dsp:nvSpPr>
      <dsp:spPr>
        <a:xfrm>
          <a:off x="0" y="4344483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DFE58A-A8EC-4FF9-B162-8D794B47613F}">
      <dsp:nvSpPr>
        <dsp:cNvPr id="0" name=""/>
        <dsp:cNvSpPr/>
      </dsp:nvSpPr>
      <dsp:spPr>
        <a:xfrm>
          <a:off x="350270" y="4605015"/>
          <a:ext cx="636855" cy="6368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9E4DE3-EB45-4AAF-8BCB-AD3F6BE7C341}">
      <dsp:nvSpPr>
        <dsp:cNvPr id="0" name=""/>
        <dsp:cNvSpPr/>
      </dsp:nvSpPr>
      <dsp:spPr>
        <a:xfrm>
          <a:off x="1337397" y="43444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If no buildings within 30 lateral feet, the PVI pathway can be determined incomplete and no further PVI analysis is necessary. </a:t>
          </a:r>
        </a:p>
      </dsp:txBody>
      <dsp:txXfrm>
        <a:off x="1337397" y="4344483"/>
        <a:ext cx="4926242" cy="1157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DC7122-D58E-4ED9-A2B3-5454DA30129E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10B17-865C-4317-B844-37804416C0A9}">
      <dsp:nvSpPr>
        <dsp:cNvPr id="0" name=""/>
        <dsp:cNvSpPr/>
      </dsp:nvSpPr>
      <dsp:spPr>
        <a:xfrm>
          <a:off x="0" y="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When the PVI pathway does not screen out…</a:t>
          </a:r>
          <a:endParaRPr lang="en-US" sz="5000" kern="1200" dirty="0"/>
        </a:p>
      </dsp:txBody>
      <dsp:txXfrm>
        <a:off x="0" y="0"/>
        <a:ext cx="6900512" cy="2768070"/>
      </dsp:txXfrm>
    </dsp:sp>
    <dsp:sp modelId="{8A3AB6DA-6792-48A3-A4F3-AC83D9D193C0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 w="15875" cap="rnd" cmpd="sng" algn="ctr">
          <a:solidFill>
            <a:schemeClr val="accent2">
              <a:hueOff val="453165"/>
              <a:satOff val="-47993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6AAA8-3E17-4FD8-B06A-9AD42FC8B5F2}">
      <dsp:nvSpPr>
        <dsp:cNvPr id="0" name=""/>
        <dsp:cNvSpPr/>
      </dsp:nvSpPr>
      <dsp:spPr>
        <a:xfrm>
          <a:off x="0" y="276807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Mitigation?!</a:t>
          </a:r>
        </a:p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Sampling – Phased Approach.</a:t>
          </a:r>
        </a:p>
      </dsp:txBody>
      <dsp:txXfrm>
        <a:off x="0" y="2768070"/>
        <a:ext cx="6900512" cy="2768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2BE10-A16B-49E1-A8D6-C04885E87322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F9BBE-2745-4613-9221-5F129ED90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79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topics/engineering/sewers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ciencedirect.com/topics/engineering/sewer-system" TargetMode="External"/><Relationship Id="rId5" Type="http://schemas.openxmlformats.org/officeDocument/2006/relationships/hyperlink" Target="https://www.sciencedirect.com/topics/engineering/storm-sewers" TargetMode="External"/><Relationship Id="rId4" Type="http://schemas.openxmlformats.org/officeDocument/2006/relationships/hyperlink" Target="https://www.sciencedirect.com/topics/engineering/sanitary-sewer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23232"/>
                </a:solidFill>
                <a:effectLst/>
                <a:latin typeface="NexusSerif"/>
              </a:rPr>
              <a:t>Simplified Conceptual Model for </a:t>
            </a:r>
            <a:r>
              <a:rPr lang="en-US" b="0" i="0" u="none" strike="noStrike" dirty="0">
                <a:solidFill>
                  <a:srgbClr val="0C7DBB"/>
                </a:solidFill>
                <a:effectLst/>
                <a:latin typeface="NexusSerif"/>
                <a:hlinkClick r:id="rId3" tooltip="Learn more about Sewers from ScienceDirect's AI-generated Topic Pages"/>
              </a:rPr>
              <a:t>Sewer</a:t>
            </a:r>
            <a:r>
              <a:rPr lang="en-US" b="0" i="0" dirty="0">
                <a:solidFill>
                  <a:srgbClr val="323232"/>
                </a:solidFill>
                <a:effectLst/>
                <a:latin typeface="NexusSerif"/>
              </a:rPr>
              <a:t> Preferential Pathway Vapor Intrusion: A) </a:t>
            </a:r>
            <a:r>
              <a:rPr lang="en-US" b="0" i="0" u="none" strike="noStrike" dirty="0">
                <a:solidFill>
                  <a:srgbClr val="0C7DBB"/>
                </a:solidFill>
                <a:effectLst/>
                <a:latin typeface="NexusSerif"/>
                <a:hlinkClick r:id="rId4" tooltip="Learn more about Sanitary Sewers from ScienceDirect's AI-generated Topic Pages"/>
              </a:rPr>
              <a:t>Sanitary sewer</a:t>
            </a:r>
            <a:r>
              <a:rPr lang="en-US" b="0" i="0" dirty="0">
                <a:solidFill>
                  <a:srgbClr val="323232"/>
                </a:solidFill>
                <a:effectLst/>
                <a:latin typeface="NexusSerif"/>
              </a:rPr>
              <a:t> line, B) </a:t>
            </a:r>
            <a:r>
              <a:rPr lang="en-US" b="0" i="0" u="none" strike="noStrike" dirty="0">
                <a:solidFill>
                  <a:srgbClr val="0C7DBB"/>
                </a:solidFill>
                <a:effectLst/>
                <a:latin typeface="NexusSerif"/>
                <a:hlinkClick r:id="rId5" tooltip="Learn more about Storm Sewers from ScienceDirect's AI-generated Topic Pages"/>
              </a:rPr>
              <a:t>Storm sewer</a:t>
            </a:r>
            <a:r>
              <a:rPr lang="en-US" b="0" i="0" dirty="0">
                <a:solidFill>
                  <a:srgbClr val="323232"/>
                </a:solidFill>
                <a:effectLst/>
                <a:latin typeface="NexusSerif"/>
              </a:rPr>
              <a:t> or land drain system connected to building foundation drain (not applicable for some buildings). In some older </a:t>
            </a:r>
            <a:r>
              <a:rPr lang="en-US" b="0" i="0" u="none" strike="noStrike" dirty="0">
                <a:solidFill>
                  <a:srgbClr val="0C7DBB"/>
                </a:solidFill>
                <a:effectLst/>
                <a:latin typeface="NexusSerif"/>
                <a:hlinkClick r:id="rId6" tooltip="Learn more about Sewer System from ScienceDirect's AI-generated Topic Pages"/>
              </a:rPr>
              <a:t>sewer systems</a:t>
            </a:r>
            <a:r>
              <a:rPr lang="en-US" b="0" i="0" dirty="0">
                <a:solidFill>
                  <a:srgbClr val="323232"/>
                </a:solidFill>
                <a:effectLst/>
                <a:latin typeface="NexusSerif"/>
              </a:rPr>
              <a:t>, sanitary and storm water flow through a combined sewer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F9BBE-2745-4613-9221-5F129ED904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1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5451-D9EB-466C-ACF8-D265BE0A77E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DDF2E56-3D1D-4632-A9C5-8FEB8E43A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7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5451-D9EB-466C-ACF8-D265BE0A77E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DF2E56-3D1D-4632-A9C5-8FEB8E43A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12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5451-D9EB-466C-ACF8-D265BE0A77E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DF2E56-3D1D-4632-A9C5-8FEB8E43A1A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3217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5451-D9EB-466C-ACF8-D265BE0A77E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DF2E56-3D1D-4632-A9C5-8FEB8E43A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70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5451-D9EB-466C-ACF8-D265BE0A77E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DF2E56-3D1D-4632-A9C5-8FEB8E43A1A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01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5451-D9EB-466C-ACF8-D265BE0A77E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DF2E56-3D1D-4632-A9C5-8FEB8E43A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04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5451-D9EB-466C-ACF8-D265BE0A77E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2E56-3D1D-4632-A9C5-8FEB8E43A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31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5451-D9EB-466C-ACF8-D265BE0A77E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2E56-3D1D-4632-A9C5-8FEB8E43A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8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5451-D9EB-466C-ACF8-D265BE0A77E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2E56-3D1D-4632-A9C5-8FEB8E43A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1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5451-D9EB-466C-ACF8-D265BE0A77E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DF2E56-3D1D-4632-A9C5-8FEB8E43A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5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5451-D9EB-466C-ACF8-D265BE0A77E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DDF2E56-3D1D-4632-A9C5-8FEB8E43A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1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5451-D9EB-466C-ACF8-D265BE0A77E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DDF2E56-3D1D-4632-A9C5-8FEB8E43A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0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5451-D9EB-466C-ACF8-D265BE0A77E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2E56-3D1D-4632-A9C5-8FEB8E43A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6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5451-D9EB-466C-ACF8-D265BE0A77E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2E56-3D1D-4632-A9C5-8FEB8E43A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6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5451-D9EB-466C-ACF8-D265BE0A77E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2E56-3D1D-4632-A9C5-8FEB8E43A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5451-D9EB-466C-ACF8-D265BE0A77E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DF2E56-3D1D-4632-A9C5-8FEB8E43A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1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65451-D9EB-466C-ACF8-D265BE0A77E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DDF2E56-3D1D-4632-A9C5-8FEB8E43A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3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77623-C272-43F8-BC10-1FDFEEEB3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1549" y="1703010"/>
            <a:ext cx="5782716" cy="2150719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en-US" sz="6000" b="1" dirty="0">
                <a:solidFill>
                  <a:srgbClr val="080808"/>
                </a:solidFill>
              </a:rPr>
              <a:t>Petroleum Vapor Intrusion (PVI)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63B0BC-4EF7-4E69-9BA5-C16B949D2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rgbClr val="080808"/>
                </a:solidFill>
              </a:rPr>
              <a:t>Updates to the DEQ Vapor Intrusion Guide</a:t>
            </a:r>
          </a:p>
          <a:p>
            <a:pPr algn="ctr"/>
            <a:r>
              <a:rPr lang="en-US" sz="2000" dirty="0">
                <a:solidFill>
                  <a:srgbClr val="080808"/>
                </a:solidFill>
              </a:rPr>
              <a:t>By: Latysha Pankratz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C5FF2B5-DADB-42EF-9132-90AB73EB3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324" y="6023622"/>
            <a:ext cx="1173944" cy="55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01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sinesscard, screenshot&#10;&#10;Description automatically generated">
            <a:extLst>
              <a:ext uri="{FF2B5EF4-FFF2-40B4-BE49-F238E27FC236}">
                <a16:creationId xmlns:a16="http://schemas.microsoft.com/office/drawing/2014/main" id="{850F0587-7E07-452C-94A1-0AFDC5F29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4A4747-D81B-409A-BE5E-22B4E4ACC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9" y="6426558"/>
            <a:ext cx="594895" cy="28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05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AF1BFB-CC6E-4095-909A-2FB8DDD625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47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FB6336-8D9E-44B9-8940-7BFDE3B74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3" y="6284890"/>
            <a:ext cx="942978" cy="44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61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05F6F-B7C3-417A-A51E-44E7B36F4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47" y="1202633"/>
            <a:ext cx="3418659" cy="2794971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dirty="0"/>
              <a:t>What Next?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D2C3C010-D8A2-4801-9A4D-62E6696B0E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15035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88BA764-22FF-4648-B867-31A9916BEA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7324" y="6023622"/>
            <a:ext cx="1173944" cy="5533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F41D1C-E7AF-4C15-997C-316574E50E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701082"/>
            <a:ext cx="4208554" cy="355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3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27ECC-F449-4D45-A22D-FBB08BDD4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755" y="459120"/>
            <a:ext cx="5149466" cy="4516360"/>
          </a:xfrm>
        </p:spPr>
        <p:txBody>
          <a:bodyPr anchor="t">
            <a:normAutofit/>
          </a:bodyPr>
          <a:lstStyle/>
          <a:p>
            <a:pPr algn="ctr"/>
            <a:r>
              <a:rPr lang="en-US" sz="6000" b="1" dirty="0"/>
              <a:t>Scenario #1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D3BB8-50BC-4CBB-9B2C-506049E1C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020" y="1698170"/>
            <a:ext cx="6478513" cy="4516361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 preferential pathway has been identified!</a:t>
            </a:r>
          </a:p>
          <a:p>
            <a:r>
              <a:rPr lang="en-US" sz="2000" dirty="0"/>
              <a:t>May require going straight to vapor mitigation and indoor air sampling.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134B70-A7A4-4125-AC85-35B8E6B4E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191" y="2947289"/>
            <a:ext cx="4931906" cy="35830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B10E23-187F-488D-91DD-D319CFC94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589" y="2818405"/>
            <a:ext cx="5072312" cy="3840813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4D66890-322A-4E90-BF91-BBCE4F02A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309" y="6300343"/>
            <a:ext cx="975858" cy="45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78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27ECC-F449-4D45-A22D-FBB08BDD4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218" y="452843"/>
            <a:ext cx="4972808" cy="4516360"/>
          </a:xfrm>
        </p:spPr>
        <p:txBody>
          <a:bodyPr anchor="t">
            <a:normAutofit/>
          </a:bodyPr>
          <a:lstStyle/>
          <a:p>
            <a:pPr algn="ctr"/>
            <a:r>
              <a:rPr lang="en-US" sz="6000" b="1" dirty="0"/>
              <a:t>Scenario #2</a:t>
            </a:r>
            <a:endParaRPr lang="en-US" sz="6000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4D66890-322A-4E90-BF91-BBCE4F02A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324" y="6023622"/>
            <a:ext cx="1173944" cy="553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E8616E-1669-43A5-B8A1-1ADE5DF12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96" y="2783314"/>
            <a:ext cx="6889077" cy="39749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D3BB8-50BC-4CBB-9B2C-506049E1C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43" y="734197"/>
            <a:ext cx="5405861" cy="4516361"/>
          </a:xfrm>
        </p:spPr>
        <p:txBody>
          <a:bodyPr>
            <a:normAutofit/>
          </a:bodyPr>
          <a:lstStyle/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A precluding factor has been identified!</a:t>
            </a:r>
          </a:p>
          <a:p>
            <a:r>
              <a:rPr lang="en-US" sz="2000" dirty="0"/>
              <a:t>Example – the basement foundation is in direct contact with petroleum contaminated soil and/or groundwater.</a:t>
            </a:r>
          </a:p>
          <a:p>
            <a:r>
              <a:rPr lang="en-US" sz="2000" dirty="0"/>
              <a:t>Sampling will likely require indoor air along with ambient air (could include crawlspace and in some cases sub-slab).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7773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27ECC-F449-4D45-A22D-FBB08BDD4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260" y="426054"/>
            <a:ext cx="4074332" cy="4516360"/>
          </a:xfrm>
        </p:spPr>
        <p:txBody>
          <a:bodyPr anchor="t">
            <a:normAutofit/>
          </a:bodyPr>
          <a:lstStyle/>
          <a:p>
            <a:pPr algn="ctr"/>
            <a:r>
              <a:rPr lang="en-US" sz="6000" b="1" dirty="0"/>
              <a:t>Scenario #3</a:t>
            </a:r>
            <a:endParaRPr lang="en-US" sz="6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D26560-AD3F-46B7-98EF-99DFF6099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6241" y="4086225"/>
            <a:ext cx="7143750" cy="277177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4D66890-322A-4E90-BF91-BBCE4F02A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324" y="6023622"/>
            <a:ext cx="1173944" cy="5533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D3BB8-50BC-4CBB-9B2C-506049E1C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4592" y="892085"/>
            <a:ext cx="6478513" cy="451636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000" dirty="0">
                <a:solidFill>
                  <a:srgbClr val="FF0000"/>
                </a:solidFill>
              </a:rPr>
              <a:t>Building determined to not screen out laterally and vertically (but no preferential pathway or precluding factors exist);</a:t>
            </a:r>
          </a:p>
          <a:p>
            <a:pPr lvl="0"/>
            <a:r>
              <a:rPr lang="en-US" sz="2000" dirty="0"/>
              <a:t>Phased-Approach</a:t>
            </a:r>
          </a:p>
          <a:p>
            <a:pPr lvl="0"/>
            <a:r>
              <a:rPr lang="en-US" sz="2000" dirty="0"/>
              <a:t>Start with soil vapor sampling which may include nested probes;</a:t>
            </a:r>
          </a:p>
          <a:p>
            <a:pPr lvl="0"/>
            <a:r>
              <a:rPr lang="en-US" sz="2000" dirty="0"/>
              <a:t>If soil vapor sampling cannot rule out the PVI pathway move onto sub-slab sampling and apply the attenuation factor (adopted from EPA);</a:t>
            </a:r>
          </a:p>
          <a:p>
            <a:pPr lvl="0"/>
            <a:r>
              <a:rPr lang="en-US" sz="2000" dirty="0"/>
              <a:t>When sub-slab sampling cannot rule out PVI pathway completion move onto sampling the crawlspace/basement and indoor air and ambient air.</a:t>
            </a:r>
          </a:p>
          <a:p>
            <a:pPr lvl="0"/>
            <a:r>
              <a:rPr lang="en-US" sz="2000" dirty="0"/>
              <a:t>More than one sampling event may be required to assess PVI threat.</a:t>
            </a:r>
          </a:p>
        </p:txBody>
      </p:sp>
    </p:spTree>
    <p:extLst>
      <p:ext uri="{BB962C8B-B14F-4D97-AF65-F5344CB8AC3E}">
        <p14:creationId xmlns:p14="http://schemas.microsoft.com/office/powerpoint/2010/main" val="1977235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05F6F-B7C3-417A-A51E-44E7B36F4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655" y="443034"/>
            <a:ext cx="8888669" cy="1642154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Site-Specific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3962C-C451-4731-AF06-8C2589203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998" y="643467"/>
            <a:ext cx="5457533" cy="5571065"/>
          </a:xfrm>
        </p:spPr>
        <p:txBody>
          <a:bodyPr anchor="ctr">
            <a:normAutofit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Although we anticipate that the upcoming changes to the VI Guidance will apply to most PVI Scenarios there may be situations that will warrant reference to the EPA and/or ITRC’s more in-depth guidances and as always discuss with the DEQ Project Officer.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7AA1D1-063C-4B30-B01F-DED02B77C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9002" y="1884754"/>
            <a:ext cx="7620000" cy="5154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8BA764-22FF-4648-B867-31A9916BE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324" y="6023622"/>
            <a:ext cx="1173944" cy="55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73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CFAFF-C5E2-4F44-BA4C-3556D48B4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6000" dirty="0"/>
            </a:b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Questions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28F07-6F05-4123-A942-775C87FC9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61317D8-8FAE-41DF-BBBE-15CEC64E7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324" y="6023622"/>
            <a:ext cx="1173944" cy="55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63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05F6F-B7C3-417A-A51E-44E7B36F4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804064" cy="5571065"/>
          </a:xfrm>
        </p:spPr>
        <p:txBody>
          <a:bodyPr>
            <a:normAutofit/>
          </a:bodyPr>
          <a:lstStyle/>
          <a:p>
            <a:pPr algn="ctr"/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3962C-C451-4731-AF06-8C2589203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998" y="643467"/>
            <a:ext cx="5457533" cy="5571065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Important Changes to DEQ’s VI Guide:</a:t>
            </a:r>
            <a:endParaRPr lang="en-US" sz="2000" dirty="0"/>
          </a:p>
          <a:p>
            <a:pPr lvl="1"/>
            <a:r>
              <a:rPr lang="en-US" sz="2000" dirty="0"/>
              <a:t>A PVI-specific section was added.</a:t>
            </a:r>
          </a:p>
          <a:p>
            <a:r>
              <a:rPr lang="en-US" sz="2000" b="1" dirty="0"/>
              <a:t>Adopting the 3-step approach to assessing the PVI Pathway (EPA &amp; ITRC).</a:t>
            </a:r>
            <a:endParaRPr lang="en-US" sz="2000" dirty="0"/>
          </a:p>
          <a:p>
            <a:r>
              <a:rPr lang="en-US" sz="2000" b="1" dirty="0"/>
              <a:t>Apply a phased sampling approach when the release does not screen out</a:t>
            </a:r>
            <a:r>
              <a:rPr lang="en-US" sz="20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8BA764-22FF-4648-B867-31A9916BE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324" y="6023622"/>
            <a:ext cx="1173944" cy="55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97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05F6F-B7C3-417A-A51E-44E7B36F4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804064" cy="5571065"/>
          </a:xfrm>
        </p:spPr>
        <p:txBody>
          <a:bodyPr>
            <a:normAutofit/>
          </a:bodyPr>
          <a:lstStyle/>
          <a:p>
            <a:pPr algn="ctr"/>
            <a:br>
              <a:rPr lang="en-US" sz="6000" dirty="0"/>
            </a:br>
            <a:r>
              <a:rPr lang="en-US" sz="6000" dirty="0"/>
              <a:t>Important Changes to DEQ’s VI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3962C-C451-4731-AF06-8C2589203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998" y="643467"/>
            <a:ext cx="5457533" cy="557106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Petroleum Specific Section</a:t>
            </a:r>
          </a:p>
          <a:p>
            <a:r>
              <a:rPr lang="en-US" sz="2000" dirty="0"/>
              <a:t>Lateral screening distance is reduced from 100 feet to 30 feet.</a:t>
            </a:r>
          </a:p>
          <a:p>
            <a:r>
              <a:rPr lang="en-US" sz="2000" dirty="0"/>
              <a:t>Vertical screening distances are introduced.</a:t>
            </a:r>
          </a:p>
          <a:p>
            <a:r>
              <a:rPr lang="en-US" sz="2000" dirty="0"/>
              <a:t>An attenuation factor has been adopted from EPA to be applied at PVI sites.</a:t>
            </a:r>
          </a:p>
          <a:p>
            <a:r>
              <a:rPr lang="en-US" sz="2000" dirty="0"/>
              <a:t>Phased sampling approach to assess PVI pathway completion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8BA764-22FF-4648-B867-31A9916BE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324" y="6023622"/>
            <a:ext cx="1173944" cy="55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13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77623-C272-43F8-BC10-1FDFEEEB3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1834895"/>
            <a:ext cx="5782716" cy="2150719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en-US" sz="4800" b="1" dirty="0">
                <a:solidFill>
                  <a:srgbClr val="080808"/>
                </a:solidFill>
              </a:rPr>
              <a:t>3-Step Approach to Assessing the PVI Pathway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63B0BC-4EF7-4E69-9BA5-C16B949D2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3931" y="4518923"/>
            <a:ext cx="4352192" cy="1141851"/>
          </a:xfrm>
          <a:noFill/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80808"/>
                </a:solidFill>
              </a:rPr>
              <a:t>Does the Release Screen Out?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FF2B5-DADB-42EF-9132-90AB73EB3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324" y="6023622"/>
            <a:ext cx="1173944" cy="55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63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F55A1-C247-4D9A-8ECD-86712898D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-403209"/>
            <a:ext cx="4697896" cy="4516360"/>
          </a:xfrm>
        </p:spPr>
        <p:txBody>
          <a:bodyPr anchor="t">
            <a:normAutofit/>
          </a:bodyPr>
          <a:lstStyle/>
          <a:p>
            <a:pPr algn="ctr"/>
            <a:br>
              <a:rPr lang="en-US" sz="6000" b="1" dirty="0"/>
            </a:br>
            <a:r>
              <a:rPr lang="en-US" sz="4800" b="1" dirty="0"/>
              <a:t>Step 1:</a:t>
            </a:r>
            <a:br>
              <a:rPr lang="en-US" sz="4800" dirty="0"/>
            </a:br>
            <a:r>
              <a:rPr lang="en-US" sz="4800" dirty="0"/>
              <a:t>Development of CSM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454CB-2B02-46AF-B86D-D4B035227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0277" y="1921032"/>
            <a:ext cx="5433031" cy="4516361"/>
          </a:xfrm>
        </p:spPr>
        <p:txBody>
          <a:bodyPr>
            <a:normAutofit/>
          </a:bodyPr>
          <a:lstStyle/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When completing the CSM several questions should be asked to identify any precluding factors and/or preferential pathways that would eliminate site from using lateral and vertical screening distances.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9FD306-8EDB-4964-BC6F-DC1009AB6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324" y="6023622"/>
            <a:ext cx="1173944" cy="553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5316A4-1EA4-4357-A992-148C0B5FE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71" y="0"/>
            <a:ext cx="59757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37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top sign clip art">
            <a:extLst>
              <a:ext uri="{FF2B5EF4-FFF2-40B4-BE49-F238E27FC236}">
                <a16:creationId xmlns:a16="http://schemas.microsoft.com/office/drawing/2014/main" id="{C30A8E22-5B46-4B40-8CFB-2BE081F58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808" y="4975912"/>
            <a:ext cx="1975251" cy="186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B9B0A1-976B-418A-A1A1-18C653C18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529" y="591445"/>
            <a:ext cx="10811653" cy="775131"/>
          </a:xfrm>
        </p:spPr>
        <p:txBody>
          <a:bodyPr>
            <a:normAutofit/>
          </a:bodyPr>
          <a:lstStyle/>
          <a:p>
            <a:r>
              <a:rPr lang="en-US" sz="3600" b="1" dirty="0"/>
              <a:t>These Questions Include (but are not limited to):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4F8B5-BDFB-4682-85CB-6638D9477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232009"/>
            <a:ext cx="10905066" cy="4393982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Are lead scavengers 1,2 DCA or EDB present?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methane present?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Was the fuel greater than 10 % ethanol?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the basement floor made of dirt or have cracked foundation?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there a sump present?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utility corridors intersect contaminated soil or groundwater?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any part of the building in direct contact with petroleum contamination?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preferential pathways exist?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the plume expanding or advancing or is there a continued source of release?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there peat soils or excessively dry soils (&lt;2% oxygen present)?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IF YOU ANSWER YES TO ANY OF THE ABOVE QUESTIONS YOU CANNOT APPLY SCREENING DISTANCES TO RULE OUT THE PVI PATHWAY!!!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978B-A956-4A62-81A0-1C9448E5B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709" y="6195527"/>
            <a:ext cx="1173944" cy="55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2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27ECC-F449-4D45-A22D-FBB08BDD4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pPr algn="ctr"/>
            <a:br>
              <a:rPr lang="en-US" sz="6000" b="1" dirty="0"/>
            </a:br>
            <a:r>
              <a:rPr lang="en-US" sz="6000" b="1" dirty="0"/>
              <a:t>Step 2:</a:t>
            </a:r>
            <a:br>
              <a:rPr lang="en-US" sz="6000" dirty="0"/>
            </a:br>
            <a:r>
              <a:rPr lang="en-US" sz="6000" dirty="0"/>
              <a:t>Lateral Inclusion Zone</a:t>
            </a:r>
          </a:p>
        </p:txBody>
      </p: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211364D4-E2A9-4592-A1B0-F801B0AD68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331507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4D66890-322A-4E90-BF91-BBCE4F02A4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9876" y="6190326"/>
            <a:ext cx="1173944" cy="55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12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24B85D-0570-4D0E-AA49-65019CB57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6B7E66-C457-46B5-81F5-659B3B228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09" y="6214499"/>
            <a:ext cx="1173944" cy="55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74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27ECC-F449-4D45-A22D-FBB08BDD4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t">
            <a:normAutofit/>
          </a:bodyPr>
          <a:lstStyle/>
          <a:p>
            <a:pPr algn="ctr"/>
            <a:r>
              <a:rPr lang="en-US" sz="6000" b="1" dirty="0"/>
              <a:t>Step 3:</a:t>
            </a:r>
            <a:br>
              <a:rPr lang="en-US" sz="6000" dirty="0"/>
            </a:br>
            <a:r>
              <a:rPr lang="en-US" sz="6000" dirty="0"/>
              <a:t>Vertical Screening Distance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D3BB8-50BC-4CBB-9B2C-506049E1C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020" y="1698170"/>
            <a:ext cx="6478513" cy="4516361"/>
          </a:xfrm>
        </p:spPr>
        <p:txBody>
          <a:bodyPr>
            <a:normAutofit fontScale="85000" lnSpcReduction="2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/>
              <a:t>If the release does not screen out based on lateral screening distance (contamination is WITHIN 30 lateral feet of a structure), a vertical screening distance can be applied.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US" sz="2000" dirty="0"/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/>
              <a:t>For LNAPL contamination the vertical screening distance is 15 feet from the lowest point on the building to the highest point of contamination.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US" sz="2000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/>
              <a:t>For dissolved phase contamination the vertical screening distance is 8 feet from the lowest point on the building to the highest point of contamination.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US" sz="2000" dirty="0"/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/>
              <a:t>(DEQ is determining acceptable and conservative levels of Benzene and TPH in soil and groundwater that would determine which screening distance should be applied, i.e. if Benzene exceeds 5000 ug/L in groundwater the 15-foot screening distance would need to be applied)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4D66890-322A-4E90-BF91-BBCE4F02A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324" y="6023622"/>
            <a:ext cx="1173944" cy="55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0926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857</TotalTime>
  <Words>783</Words>
  <Application>Microsoft Office PowerPoint</Application>
  <PresentationFormat>Widescreen</PresentationFormat>
  <Paragraphs>74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NexusSerif</vt:lpstr>
      <vt:lpstr>Symbol</vt:lpstr>
      <vt:lpstr>Times New Roman</vt:lpstr>
      <vt:lpstr>Wingdings 3</vt:lpstr>
      <vt:lpstr>Wisp</vt:lpstr>
      <vt:lpstr>Petroleum Vapor Intrusion (PVI)</vt:lpstr>
      <vt:lpstr>  Outline</vt:lpstr>
      <vt:lpstr> Important Changes to DEQ’s VI Guide</vt:lpstr>
      <vt:lpstr>3-Step Approach to Assessing the PVI Pathway</vt:lpstr>
      <vt:lpstr> Step 1: Development of CSM</vt:lpstr>
      <vt:lpstr>These Questions Include (but are not limited to):</vt:lpstr>
      <vt:lpstr> Step 2: Lateral Inclusion Zone</vt:lpstr>
      <vt:lpstr>PowerPoint Presentation</vt:lpstr>
      <vt:lpstr>Step 3: Vertical Screening Distance</vt:lpstr>
      <vt:lpstr>PowerPoint Presentation</vt:lpstr>
      <vt:lpstr>PowerPoint Presentation</vt:lpstr>
      <vt:lpstr>What Next?</vt:lpstr>
      <vt:lpstr>Scenario #1</vt:lpstr>
      <vt:lpstr>Scenario #2</vt:lpstr>
      <vt:lpstr>Scenario #3</vt:lpstr>
      <vt:lpstr>Site-Specific Scenarios</vt:lpstr>
      <vt:lpstr>   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Petroleum Vapor Intrusion (PVI)</dc:title>
  <dc:creator>Pankratz, Latysha</dc:creator>
  <cp:lastModifiedBy>Williams Cala, Shannon</cp:lastModifiedBy>
  <cp:revision>31</cp:revision>
  <dcterms:created xsi:type="dcterms:W3CDTF">2021-02-04T17:06:13Z</dcterms:created>
  <dcterms:modified xsi:type="dcterms:W3CDTF">2021-03-09T20:29:02Z</dcterms:modified>
</cp:coreProperties>
</file>